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63" r:id="rId11"/>
    <p:sldId id="270" r:id="rId12"/>
    <p:sldId id="271" r:id="rId13"/>
    <p:sldId id="264" r:id="rId14"/>
    <p:sldId id="265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57A4C-6014-4A47-B95C-5F11EBF22037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684DF-43AB-40C0-9597-2A1E3B12D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57A4C-6014-4A47-B95C-5F11EBF22037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684DF-43AB-40C0-9597-2A1E3B12D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57A4C-6014-4A47-B95C-5F11EBF22037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684DF-43AB-40C0-9597-2A1E3B12D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57A4C-6014-4A47-B95C-5F11EBF22037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684DF-43AB-40C0-9597-2A1E3B12D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57A4C-6014-4A47-B95C-5F11EBF22037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684DF-43AB-40C0-9597-2A1E3B12D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57A4C-6014-4A47-B95C-5F11EBF22037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684DF-43AB-40C0-9597-2A1E3B12D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57A4C-6014-4A47-B95C-5F11EBF22037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684DF-43AB-40C0-9597-2A1E3B12D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57A4C-6014-4A47-B95C-5F11EBF22037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684DF-43AB-40C0-9597-2A1E3B12D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57A4C-6014-4A47-B95C-5F11EBF22037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684DF-43AB-40C0-9597-2A1E3B12D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57A4C-6014-4A47-B95C-5F11EBF22037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684DF-43AB-40C0-9597-2A1E3B12D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57A4C-6014-4A47-B95C-5F11EBF22037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8684DF-43AB-40C0-9597-2A1E3B12D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057A4C-6014-4A47-B95C-5F11EBF22037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B8684DF-43AB-40C0-9597-2A1E3B12D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Perfect Packaging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Gregory Dowling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24088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Optimizing the Surface Area- Can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476488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Find the derivative of the new formula</a:t>
            </a:r>
          </a:p>
          <a:p>
            <a:pPr lvl="1">
              <a:buNone/>
            </a:pPr>
            <a:r>
              <a:rPr lang="en-US" dirty="0" smtClean="0"/>
              <a:t>SA = 2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</a:p>
          <a:p>
            <a:pPr lvl="1">
              <a:buNone/>
            </a:pPr>
            <a:r>
              <a:rPr lang="en-US" dirty="0" smtClean="0"/>
              <a:t>SA = 2</a:t>
            </a:r>
            <a:r>
              <a:rPr lang="el-GR" dirty="0" smtClean="0"/>
              <a:t> 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+ 667.76r</a:t>
            </a:r>
            <a:r>
              <a:rPr lang="en-US" baseline="30000" dirty="0" smtClean="0"/>
              <a:t>-1</a:t>
            </a:r>
          </a:p>
          <a:p>
            <a:pPr lvl="1">
              <a:buNone/>
            </a:pPr>
            <a:r>
              <a:rPr lang="en-US" dirty="0" smtClean="0"/>
              <a:t>SA’ = 4</a:t>
            </a:r>
            <a:r>
              <a:rPr lang="el-GR" dirty="0" smtClean="0"/>
              <a:t>π</a:t>
            </a:r>
            <a:r>
              <a:rPr lang="en-US" dirty="0" smtClean="0"/>
              <a:t>r - 667.76r</a:t>
            </a:r>
            <a:r>
              <a:rPr lang="en-US" baseline="30000" dirty="0" smtClean="0"/>
              <a:t>-2</a:t>
            </a:r>
          </a:p>
          <a:p>
            <a:pPr lvl="1">
              <a:buNone/>
            </a:pPr>
            <a:r>
              <a:rPr lang="en-US" dirty="0" smtClean="0"/>
              <a:t>SA’ = 4</a:t>
            </a:r>
            <a:r>
              <a:rPr lang="el-GR" dirty="0" smtClean="0"/>
              <a:t>π</a:t>
            </a:r>
            <a:r>
              <a:rPr lang="en-US" dirty="0" smtClean="0"/>
              <a:t>r - 667.76/r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Set the derivative equal to 0 and solve for r</a:t>
            </a:r>
          </a:p>
          <a:p>
            <a:pPr lvl="1">
              <a:buNone/>
            </a:pPr>
            <a:r>
              <a:rPr lang="en-US" dirty="0" smtClean="0"/>
              <a:t>0 = 4</a:t>
            </a:r>
            <a:r>
              <a:rPr lang="el-GR" dirty="0" smtClean="0"/>
              <a:t>π</a:t>
            </a:r>
            <a:r>
              <a:rPr lang="en-US" dirty="0" smtClean="0"/>
              <a:t>r - 667.76/r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en-US" sz="2800" dirty="0" smtClean="0"/>
              <a:t>4</a:t>
            </a:r>
            <a:r>
              <a:rPr lang="el-GR" sz="2800" dirty="0" smtClean="0"/>
              <a:t>π</a:t>
            </a:r>
            <a:r>
              <a:rPr lang="en-US" sz="2800" dirty="0" smtClean="0"/>
              <a:t>r = 667.76/r</a:t>
            </a:r>
            <a:r>
              <a:rPr lang="en-US" sz="2800" baseline="30000" dirty="0" smtClean="0"/>
              <a:t>2</a:t>
            </a:r>
          </a:p>
          <a:p>
            <a:pPr>
              <a:buNone/>
            </a:pPr>
            <a:r>
              <a:rPr lang="en-US" sz="2800" baseline="30000" dirty="0" smtClean="0"/>
              <a:t>	</a:t>
            </a:r>
            <a:r>
              <a:rPr lang="en-US" sz="2800" dirty="0" smtClean="0"/>
              <a:t> 4</a:t>
            </a:r>
            <a:r>
              <a:rPr lang="el-GR" sz="2800" dirty="0" smtClean="0"/>
              <a:t>π</a:t>
            </a:r>
            <a:r>
              <a:rPr lang="en-US" sz="2800" dirty="0" smtClean="0"/>
              <a:t>r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= 667.76</a:t>
            </a:r>
          </a:p>
          <a:p>
            <a:pPr>
              <a:buNone/>
            </a:pPr>
            <a:r>
              <a:rPr lang="en-US" sz="2800" dirty="0" smtClean="0"/>
              <a:t>	 r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= 53.14</a:t>
            </a:r>
          </a:p>
          <a:p>
            <a:pPr>
              <a:buNone/>
            </a:pPr>
            <a:r>
              <a:rPr lang="en-US" sz="2800" dirty="0" smtClean="0"/>
              <a:t>	 r = cube root 53.14 = 3.76</a:t>
            </a:r>
          </a:p>
          <a:p>
            <a:pPr lvl="1">
              <a:buNone/>
            </a:pPr>
            <a:endParaRPr lang="en-US" baseline="300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1752600"/>
            <a:ext cx="651932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Optimized Dimensions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Box - substitute the width	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Can =  substitute the radius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152400" y="969336"/>
            <a:ext cx="4495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 = 7.35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 = (29/11)w = (29/11) 7.35</a:t>
            </a:r>
          </a:p>
          <a:p>
            <a:pPr>
              <a:buNone/>
            </a:pPr>
            <a:r>
              <a:rPr lang="en-US" dirty="0" smtClean="0"/>
              <a:t>l = 19.37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 = 1515.25/[(14.5/5.5)w</a:t>
            </a:r>
            <a:r>
              <a:rPr lang="en-US" baseline="30000" dirty="0" smtClean="0"/>
              <a:t>2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h =1515.25/[(14.5/5.5)(7.35)</a:t>
            </a:r>
            <a:r>
              <a:rPr lang="en-US" baseline="30000" dirty="0" smtClean="0"/>
              <a:t>2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h = 10.64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 = 3.76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 = 2</a:t>
            </a:r>
            <a:r>
              <a:rPr lang="el-GR" dirty="0" smtClean="0"/>
              <a:t>π</a:t>
            </a:r>
            <a:r>
              <a:rPr lang="en-US" dirty="0" smtClean="0"/>
              <a:t>r = 2</a:t>
            </a:r>
            <a:r>
              <a:rPr lang="el-GR" dirty="0" smtClean="0"/>
              <a:t>π</a:t>
            </a:r>
            <a:r>
              <a:rPr lang="en-US" dirty="0" smtClean="0"/>
              <a:t>(3.76)</a:t>
            </a:r>
          </a:p>
          <a:p>
            <a:pPr>
              <a:buNone/>
            </a:pPr>
            <a:r>
              <a:rPr lang="en-US" dirty="0" smtClean="0"/>
              <a:t>C = 23.62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 =             </a:t>
            </a:r>
            <a:endParaRPr lang="en-US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3200399"/>
            <a:ext cx="685800" cy="561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Optimized Surface Area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Box 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152400" y="969336"/>
            <a:ext cx="4495800" cy="41148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3200399"/>
            <a:ext cx="685800" cy="561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New Shapes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Box			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Can</a:t>
            </a:r>
            <a:endParaRPr lang="en-US" dirty="0"/>
          </a:p>
        </p:txBody>
      </p:sp>
      <p:pic>
        <p:nvPicPr>
          <p:cNvPr id="17409" name="Picture 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1240"/>
            <a:ext cx="2678894" cy="381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402091"/>
            <a:ext cx="3097268" cy="355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Waste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Box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Actual SA – Optimum SA / Actual SA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Actual SA – Optimum SA / Actual SA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factors might lead a company to not want to use a box with an optimized surface area?</a:t>
            </a:r>
          </a:p>
          <a:p>
            <a:r>
              <a:rPr lang="en-US" dirty="0" smtClean="0"/>
              <a:t>If every square centimeter of cardboard costs $0.001, how much would using the optimized surface area save the company in the first million products?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76488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Goal</a:t>
            </a:r>
          </a:p>
          <a:p>
            <a:r>
              <a:rPr lang="en-US" dirty="0" smtClean="0"/>
              <a:t>Student will learn to determine optimum surface are and percent waste.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Objectives</a:t>
            </a:r>
            <a:endParaRPr lang="en-US" dirty="0" smtClean="0"/>
          </a:p>
          <a:p>
            <a:r>
              <a:rPr lang="en-US" dirty="0" smtClean="0"/>
              <a:t>Work </a:t>
            </a:r>
            <a:r>
              <a:rPr lang="en-US" dirty="0"/>
              <a:t>with a partner </a:t>
            </a:r>
            <a:r>
              <a:rPr lang="en-US" dirty="0" smtClean="0"/>
              <a:t>to determine the dimensions, volume and surface area of two containers</a:t>
            </a:r>
          </a:p>
          <a:p>
            <a:r>
              <a:rPr lang="en-US" dirty="0" smtClean="0"/>
              <a:t>Determine the minimum surface are of a shape given a constant volume.  </a:t>
            </a:r>
          </a:p>
          <a:p>
            <a:r>
              <a:rPr lang="en-US" dirty="0" smtClean="0"/>
              <a:t>Compare and contrast optimized containers with actual containers.</a:t>
            </a:r>
          </a:p>
          <a:p>
            <a:r>
              <a:rPr lang="en-US" dirty="0" smtClean="0"/>
              <a:t>Determine precept waste in actual containers as compared to the optimum container.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4040188" cy="639762"/>
          </a:xfrm>
        </p:spPr>
        <p:txBody>
          <a:bodyPr/>
          <a:lstStyle/>
          <a:p>
            <a:r>
              <a:rPr lang="en-US" dirty="0" smtClean="0"/>
              <a:t>What you will need: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8200" y="457200"/>
            <a:ext cx="4041775" cy="639762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219200"/>
            <a:ext cx="4040188" cy="4906963"/>
          </a:xfrm>
        </p:spPr>
        <p:txBody>
          <a:bodyPr/>
          <a:lstStyle/>
          <a:p>
            <a:r>
              <a:rPr lang="en-US" dirty="0" smtClean="0"/>
              <a:t>Two (2) regularly shaped products (cereal box, shoe box, soup can, etc.)</a:t>
            </a:r>
          </a:p>
          <a:p>
            <a:r>
              <a:rPr lang="en-US" dirty="0" smtClean="0"/>
              <a:t>Centimeter ruler</a:t>
            </a:r>
          </a:p>
          <a:p>
            <a:r>
              <a:rPr lang="en-US" dirty="0" smtClean="0"/>
              <a:t>String (If one product is a soup can)</a:t>
            </a:r>
          </a:p>
          <a:p>
            <a:r>
              <a:rPr lang="en-US" dirty="0" smtClean="0"/>
              <a:t>Scissors</a:t>
            </a:r>
          </a:p>
          <a:p>
            <a:r>
              <a:rPr lang="en-US" dirty="0" smtClean="0"/>
              <a:t>Construction paper</a:t>
            </a:r>
          </a:p>
          <a:p>
            <a:r>
              <a:rPr lang="en-US" dirty="0" smtClean="0"/>
              <a:t>Tape </a:t>
            </a:r>
          </a:p>
          <a:p>
            <a:endParaRPr lang="en-US" dirty="0"/>
          </a:p>
        </p:txBody>
      </p:sp>
      <p:pic>
        <p:nvPicPr>
          <p:cNvPr id="9" name="Content Placeholder 8" descr="1335732507198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22812" y="1600200"/>
            <a:ext cx="3886200" cy="316785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92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Measurements-</a:t>
            </a:r>
            <a:br>
              <a:rPr lang="en-US" dirty="0" smtClean="0"/>
            </a:br>
            <a:r>
              <a:rPr lang="en-US" sz="2800" dirty="0" smtClean="0"/>
              <a:t>use centimeter ruler to measure the dimensions on both objects to the nearest half centimeter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23360" cy="640080"/>
          </a:xfrm>
        </p:spPr>
        <p:txBody>
          <a:bodyPr/>
          <a:lstStyle/>
          <a:p>
            <a:r>
              <a:rPr lang="en-US" dirty="0" smtClean="0"/>
              <a:t>Box - box of Spaghetti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24400" y="1524000"/>
            <a:ext cx="4023360" cy="640080"/>
          </a:xfrm>
        </p:spPr>
        <p:txBody>
          <a:bodyPr/>
          <a:lstStyle/>
          <a:p>
            <a:r>
              <a:rPr lang="en-US" dirty="0" smtClean="0"/>
              <a:t>Can – soup can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23360" cy="2874336"/>
          </a:xfrm>
        </p:spPr>
        <p:txBody>
          <a:bodyPr/>
          <a:lstStyle/>
          <a:p>
            <a:r>
              <a:rPr lang="en-US" dirty="0" smtClean="0"/>
              <a:t>Length: 14.5 cm</a:t>
            </a:r>
          </a:p>
          <a:p>
            <a:r>
              <a:rPr lang="en-US" dirty="0" smtClean="0"/>
              <a:t>Width: 5.5 cm</a:t>
            </a:r>
          </a:p>
          <a:p>
            <a:r>
              <a:rPr lang="en-US" dirty="0" smtClean="0"/>
              <a:t>Height: 19 cm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133600"/>
            <a:ext cx="4023360" cy="2950536"/>
          </a:xfrm>
        </p:spPr>
        <p:txBody>
          <a:bodyPr/>
          <a:lstStyle/>
          <a:p>
            <a:r>
              <a:rPr lang="en-US" dirty="0" smtClean="0"/>
              <a:t>Circumference: 20.5 cm</a:t>
            </a:r>
          </a:p>
          <a:p>
            <a:r>
              <a:rPr lang="en-US" dirty="0" smtClean="0"/>
              <a:t>Radius:           = 3.26 cm</a:t>
            </a:r>
          </a:p>
          <a:p>
            <a:r>
              <a:rPr lang="en-US" dirty="0" smtClean="0"/>
              <a:t>Height: 10 cm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476250" cy="3429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2590800"/>
            <a:ext cx="740833" cy="5334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657600"/>
            <a:ext cx="18002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657600"/>
            <a:ext cx="153352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Dimensions - Box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>
          <a:xfrm>
            <a:off x="6477000" y="1600200"/>
            <a:ext cx="2289048" cy="3733800"/>
          </a:xfrm>
        </p:spPr>
        <p:txBody>
          <a:bodyPr/>
          <a:lstStyle/>
          <a:p>
            <a:r>
              <a:rPr lang="en-US" sz="1800" dirty="0" smtClean="0"/>
              <a:t>Volume of box: </a:t>
            </a:r>
          </a:p>
          <a:p>
            <a:r>
              <a:rPr lang="en-US" sz="1800" dirty="0" smtClean="0"/>
              <a:t>V = l x w x h</a:t>
            </a:r>
          </a:p>
          <a:p>
            <a:endParaRPr lang="en-US" sz="1800" dirty="0" smtClean="0"/>
          </a:p>
          <a:p>
            <a:r>
              <a:rPr lang="en-US" sz="1800" dirty="0" smtClean="0"/>
              <a:t>Surface Area of box :</a:t>
            </a:r>
          </a:p>
          <a:p>
            <a:r>
              <a:rPr lang="en-US" sz="1800" dirty="0" smtClean="0"/>
              <a:t>SA = 2(l x w) +         2(l x h) + 2(w x h)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6248400" cy="39925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Find the dimensions of the box in terms of the  width</a:t>
            </a:r>
          </a:p>
          <a:p>
            <a:pPr lvl="1"/>
            <a:r>
              <a:rPr lang="en-US" dirty="0" smtClean="0"/>
              <a:t>Width = w = 5.5 cm</a:t>
            </a:r>
          </a:p>
          <a:p>
            <a:pPr lvl="1"/>
            <a:r>
              <a:rPr lang="en-US" dirty="0" smtClean="0"/>
              <a:t>Length = l = 14.5 cm = (14.5/5.5)w = </a:t>
            </a:r>
            <a:r>
              <a:rPr lang="en-US" b="1" dirty="0" smtClean="0"/>
              <a:t>(29/11)w</a:t>
            </a:r>
          </a:p>
          <a:p>
            <a:pPr lvl="1"/>
            <a:r>
              <a:rPr lang="en-US" dirty="0" smtClean="0"/>
              <a:t>Height = h = 19 cm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V = l x w x h = 14.5 x 5.5 x 19 = 1515.25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1515.25 = l x w x h</a:t>
            </a:r>
          </a:p>
          <a:p>
            <a:pPr lvl="1"/>
            <a:r>
              <a:rPr lang="en-US" dirty="0" smtClean="0"/>
              <a:t>1515.25 = (14.5/5.5)w x w x h</a:t>
            </a:r>
          </a:p>
          <a:p>
            <a:pPr lvl="1"/>
            <a:r>
              <a:rPr lang="en-US" dirty="0" smtClean="0"/>
              <a:t>1515.25 = (14.5/5.5)w</a:t>
            </a:r>
            <a:r>
              <a:rPr lang="en-US" baseline="30000" dirty="0" smtClean="0"/>
              <a:t>2</a:t>
            </a:r>
            <a:r>
              <a:rPr lang="en-US" dirty="0" smtClean="0"/>
              <a:t> x h</a:t>
            </a:r>
          </a:p>
          <a:p>
            <a:pPr lvl="1"/>
            <a:r>
              <a:rPr lang="en-US" b="1" dirty="0" smtClean="0"/>
              <a:t>h = 1515.25/[(14.5/5.5)w</a:t>
            </a:r>
            <a:r>
              <a:rPr lang="en-US" b="1" baseline="30000" dirty="0" smtClean="0"/>
              <a:t>2</a:t>
            </a:r>
            <a:r>
              <a:rPr lang="en-US" b="1" dirty="0" smtClean="0"/>
              <a:t>]</a:t>
            </a:r>
          </a:p>
          <a:p>
            <a:endParaRPr lang="en-US" dirty="0" smtClean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90525" cy="34290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90525" cy="34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Dimensions- Can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Volume of can :</a:t>
            </a:r>
          </a:p>
          <a:p>
            <a:r>
              <a:rPr lang="en-US" sz="1600" dirty="0" smtClean="0"/>
              <a:t>V = </a:t>
            </a:r>
            <a:r>
              <a:rPr lang="el-GR" sz="1600" dirty="0" smtClean="0"/>
              <a:t>π</a:t>
            </a:r>
            <a:r>
              <a:rPr lang="en-US" sz="1600" dirty="0" smtClean="0"/>
              <a:t>r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h</a:t>
            </a:r>
          </a:p>
          <a:p>
            <a:r>
              <a:rPr lang="en-US" sz="1600" dirty="0" smtClean="0"/>
              <a:t>Surface Area of can:</a:t>
            </a:r>
          </a:p>
          <a:p>
            <a:r>
              <a:rPr lang="en-US" sz="1600" dirty="0" smtClean="0"/>
              <a:t>SA = 2</a:t>
            </a:r>
            <a:r>
              <a:rPr lang="el-GR" sz="1600" dirty="0" smtClean="0"/>
              <a:t>π</a:t>
            </a:r>
            <a:r>
              <a:rPr lang="en-US" sz="1600" dirty="0" smtClean="0"/>
              <a:t>r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+ 2</a:t>
            </a:r>
            <a:r>
              <a:rPr lang="el-GR" sz="1600" dirty="0" smtClean="0"/>
              <a:t>π</a:t>
            </a:r>
            <a:r>
              <a:rPr lang="en-US" sz="1600" dirty="0" err="1" smtClean="0"/>
              <a:t>rh</a:t>
            </a:r>
            <a:endParaRPr lang="en-US" sz="16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8153400" cy="3611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Find the dimensions for the can in terms of the radius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Radius = r = 3.26 cm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 lvl="1"/>
            <a:r>
              <a:rPr lang="en-US" dirty="0" smtClean="0"/>
              <a:t>V= 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h = </a:t>
            </a:r>
            <a:r>
              <a:rPr lang="el-GR" dirty="0" smtClean="0"/>
              <a:t>π</a:t>
            </a:r>
            <a:r>
              <a:rPr lang="en-US" dirty="0" smtClean="0"/>
              <a:t>(3.26)</a:t>
            </a:r>
            <a:r>
              <a:rPr lang="en-US" baseline="30000" dirty="0" smtClean="0"/>
              <a:t>2</a:t>
            </a:r>
            <a:r>
              <a:rPr lang="en-US" dirty="0" smtClean="0"/>
              <a:t> x 10 = 106.28</a:t>
            </a:r>
            <a:r>
              <a:rPr lang="el-GR" dirty="0" smtClean="0"/>
              <a:t>π</a:t>
            </a:r>
            <a:r>
              <a:rPr lang="en-US" dirty="0" smtClean="0"/>
              <a:t> = </a:t>
            </a:r>
            <a:r>
              <a:rPr lang="en-US" b="1" dirty="0" smtClean="0"/>
              <a:t>333.88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333.88 = 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h</a:t>
            </a:r>
          </a:p>
          <a:p>
            <a:pPr lvl="1"/>
            <a:r>
              <a:rPr lang="en-US" b="1" dirty="0" smtClean="0"/>
              <a:t>h = 333.88/(</a:t>
            </a:r>
            <a:r>
              <a:rPr lang="el-GR" b="1" dirty="0" smtClean="0"/>
              <a:t>π</a:t>
            </a:r>
            <a:r>
              <a:rPr lang="en-US" b="1" dirty="0" smtClean="0"/>
              <a:t>r</a:t>
            </a:r>
            <a:r>
              <a:rPr lang="en-US" b="1" baseline="30000" dirty="0" smtClean="0"/>
              <a:t>2</a:t>
            </a:r>
            <a:r>
              <a:rPr lang="en-US" b="1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Formulas- Box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l = </a:t>
            </a:r>
            <a:r>
              <a:rPr lang="en-US" sz="2000" b="1" dirty="0" smtClean="0"/>
              <a:t>(29/11)w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h = 1515.25/ [(14.5/5.5)w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]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 a new formula by replacing our new formulas for height and length into the formula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SA = 2(l x w) + 2(l x h) + 2(w x h)</a:t>
            </a:r>
          </a:p>
          <a:p>
            <a:pPr lvl="1"/>
            <a:r>
              <a:rPr lang="en-US" dirty="0" smtClean="0"/>
              <a:t>SA = 2((29/11)w x w) + </a:t>
            </a:r>
          </a:p>
          <a:p>
            <a:pPr lvl="1">
              <a:buNone/>
            </a:pPr>
            <a:r>
              <a:rPr lang="en-US" dirty="0" smtClean="0"/>
              <a:t>2((29/11)w x 1515.25/ [(14.5/5.5)w</a:t>
            </a:r>
            <a:r>
              <a:rPr lang="en-US" baseline="30000" dirty="0" smtClean="0"/>
              <a:t>2</a:t>
            </a:r>
            <a:r>
              <a:rPr lang="en-US" dirty="0" smtClean="0"/>
              <a:t>]) +</a:t>
            </a:r>
          </a:p>
          <a:p>
            <a:pPr lvl="1">
              <a:buNone/>
            </a:pPr>
            <a:r>
              <a:rPr lang="en-US" dirty="0" smtClean="0"/>
              <a:t>2(w x 1515.25/ [(14.5/5.5)w</a:t>
            </a:r>
            <a:r>
              <a:rPr lang="en-US" baseline="30000" dirty="0" smtClean="0"/>
              <a:t>2</a:t>
            </a:r>
            <a:r>
              <a:rPr lang="en-US" dirty="0" smtClean="0"/>
              <a:t>])</a:t>
            </a:r>
          </a:p>
          <a:p>
            <a:pPr lvl="1"/>
            <a:r>
              <a:rPr lang="en-US" dirty="0" smtClean="0"/>
              <a:t>SA = (58/11)w</a:t>
            </a:r>
            <a:r>
              <a:rPr lang="en-US" baseline="30000" dirty="0" smtClean="0"/>
              <a:t>2</a:t>
            </a:r>
            <a:r>
              <a:rPr lang="en-US" dirty="0" smtClean="0"/>
              <a:t> + 3030.5/w+ 1149.5/w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SA = (58/11)w</a:t>
            </a:r>
            <a:r>
              <a:rPr lang="en-US" b="1" baseline="30000" dirty="0" smtClean="0"/>
              <a:t>2</a:t>
            </a:r>
            <a:r>
              <a:rPr lang="en-US" b="1" dirty="0" smtClean="0"/>
              <a:t> + 3030.5/w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Formulas - Can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1800" b="1" dirty="0" smtClean="0"/>
              <a:t>r = 3.26</a:t>
            </a:r>
          </a:p>
          <a:p>
            <a:r>
              <a:rPr lang="en-US" sz="1800" b="1" dirty="0" smtClean="0"/>
              <a:t>h =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8153400" cy="3840163"/>
          </a:xfrm>
        </p:spPr>
        <p:txBody>
          <a:bodyPr/>
          <a:lstStyle/>
          <a:p>
            <a:r>
              <a:rPr lang="en-US" dirty="0" smtClean="0"/>
              <a:t>Repeat with the can but only </a:t>
            </a:r>
            <a:r>
              <a:rPr lang="en-US" dirty="0" err="1" smtClean="0"/>
              <a:t>subsitute</a:t>
            </a:r>
            <a:r>
              <a:rPr lang="en-US" dirty="0" smtClean="0"/>
              <a:t> for the height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SA = 2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+ 2</a:t>
            </a:r>
            <a:r>
              <a:rPr lang="el-GR" dirty="0" smtClean="0"/>
              <a:t>π</a:t>
            </a:r>
            <a:r>
              <a:rPr lang="en-US" dirty="0" err="1" smtClean="0"/>
              <a:t>rh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SA = 2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+ 2</a:t>
            </a:r>
            <a:r>
              <a:rPr lang="el-GR" dirty="0" smtClean="0"/>
              <a:t>π</a:t>
            </a:r>
            <a:r>
              <a:rPr lang="en-US" dirty="0" smtClean="0"/>
              <a:t>r(        )</a:t>
            </a:r>
          </a:p>
          <a:p>
            <a:pPr lvl="1"/>
            <a:r>
              <a:rPr lang="en-US" b="1" dirty="0" smtClean="0"/>
              <a:t>SA = 2</a:t>
            </a:r>
            <a:r>
              <a:rPr lang="el-GR" b="1" dirty="0" smtClean="0"/>
              <a:t>π</a:t>
            </a:r>
            <a:r>
              <a:rPr lang="en-US" b="1" dirty="0" smtClean="0"/>
              <a:t>r</a:t>
            </a:r>
            <a:r>
              <a:rPr lang="en-US" b="1" baseline="30000" dirty="0" smtClean="0"/>
              <a:t>2</a:t>
            </a:r>
            <a:r>
              <a:rPr lang="en-US" b="1" dirty="0" smtClean="0"/>
              <a:t> + </a:t>
            </a:r>
            <a:endParaRPr lang="en-US" b="1" baseline="30000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953000"/>
            <a:ext cx="647700" cy="529936"/>
          </a:xfrm>
          <a:prstGeom prst="rect">
            <a:avLst/>
          </a:prstGeom>
          <a:noFill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4419600"/>
            <a:ext cx="651933" cy="533400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752600"/>
            <a:ext cx="651933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Optimizing the Surface Area-Box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Find the derivative of the new formula </a:t>
            </a:r>
          </a:p>
          <a:p>
            <a:pPr lvl="1">
              <a:buNone/>
            </a:pPr>
            <a:r>
              <a:rPr lang="en-US" dirty="0" smtClean="0"/>
              <a:t>SA = (58/11)w</a:t>
            </a:r>
            <a:r>
              <a:rPr lang="en-US" baseline="30000" dirty="0" smtClean="0"/>
              <a:t>2</a:t>
            </a:r>
            <a:r>
              <a:rPr lang="en-US" dirty="0" smtClean="0"/>
              <a:t> + 3030.5/w</a:t>
            </a:r>
          </a:p>
          <a:p>
            <a:pPr lvl="1">
              <a:buNone/>
            </a:pPr>
            <a:r>
              <a:rPr lang="en-US" dirty="0" smtClean="0"/>
              <a:t>SA= (58/11)w</a:t>
            </a:r>
            <a:r>
              <a:rPr lang="en-US" baseline="30000" dirty="0" smtClean="0"/>
              <a:t>2</a:t>
            </a:r>
            <a:r>
              <a:rPr lang="en-US" dirty="0" smtClean="0"/>
              <a:t> + 3030.5w</a:t>
            </a:r>
            <a:r>
              <a:rPr lang="en-US" baseline="30000" dirty="0" smtClean="0"/>
              <a:t>-1</a:t>
            </a:r>
          </a:p>
          <a:p>
            <a:pPr lvl="1">
              <a:buNone/>
            </a:pPr>
            <a:r>
              <a:rPr lang="en-US" dirty="0" smtClean="0"/>
              <a:t>SA’ = (116/11)w - 3030.5w</a:t>
            </a:r>
            <a:r>
              <a:rPr lang="en-US" baseline="30000" dirty="0" smtClean="0"/>
              <a:t>-2</a:t>
            </a:r>
          </a:p>
          <a:p>
            <a:pPr lvl="1">
              <a:buNone/>
            </a:pPr>
            <a:r>
              <a:rPr lang="en-US" dirty="0" smtClean="0"/>
              <a:t>SA’ = (116/11)w - 3030.5/w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Set the derivative equal to 0 and solve for w</a:t>
            </a:r>
          </a:p>
          <a:p>
            <a:pPr lvl="1">
              <a:buNone/>
            </a:pPr>
            <a:r>
              <a:rPr lang="en-US" dirty="0" smtClean="0"/>
              <a:t>0 = (116/11)w - 3030.5/w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(116/11)w = 3030.5/w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(116/11)w</a:t>
            </a:r>
            <a:r>
              <a:rPr lang="en-US" baseline="30000" dirty="0" smtClean="0"/>
              <a:t>3</a:t>
            </a:r>
            <a:r>
              <a:rPr lang="en-US" dirty="0" smtClean="0"/>
              <a:t> = 3030.5</a:t>
            </a:r>
          </a:p>
          <a:p>
            <a:pPr lvl="1">
              <a:buNone/>
            </a:pPr>
            <a:r>
              <a:rPr lang="en-US" dirty="0" smtClean="0"/>
              <a:t>w</a:t>
            </a:r>
            <a:r>
              <a:rPr lang="en-US" baseline="30000" dirty="0" smtClean="0"/>
              <a:t>3 </a:t>
            </a:r>
            <a:r>
              <a:rPr lang="en-US" dirty="0" smtClean="0"/>
              <a:t>= 396.38</a:t>
            </a:r>
          </a:p>
          <a:p>
            <a:pPr lvl="1">
              <a:buNone/>
            </a:pPr>
            <a:r>
              <a:rPr lang="en-US" dirty="0" smtClean="0"/>
              <a:t>w= 3√396.38 = 7.35 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3199</TotalTime>
  <Words>708</Words>
  <Application>Microsoft Office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Perfect Packaging</vt:lpstr>
      <vt:lpstr>Goals and Objectives</vt:lpstr>
      <vt:lpstr>Slide 3</vt:lpstr>
      <vt:lpstr>Measurements- use centimeter ruler to measure the dimensions on both objects to the nearest half centimeter</vt:lpstr>
      <vt:lpstr>Finding the Dimensions - Box</vt:lpstr>
      <vt:lpstr>Finding the Dimensions- Can</vt:lpstr>
      <vt:lpstr>Finding the Formulas- Box</vt:lpstr>
      <vt:lpstr>Finding the Formulas - Can</vt:lpstr>
      <vt:lpstr>Optimizing the Surface Area-Box</vt:lpstr>
      <vt:lpstr>Optimizing the Surface Area- Can</vt:lpstr>
      <vt:lpstr>Optimized Dimensions </vt:lpstr>
      <vt:lpstr>Optimized Surface Area</vt:lpstr>
      <vt:lpstr>Building the New Shapes</vt:lpstr>
      <vt:lpstr>Percent Waste</vt:lpstr>
      <vt:lpstr>Follow-up Questions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Packaging</dc:title>
  <dc:creator>Gregory Dowling</dc:creator>
  <cp:lastModifiedBy>Gregory Dowling</cp:lastModifiedBy>
  <cp:revision>46</cp:revision>
  <dcterms:created xsi:type="dcterms:W3CDTF">2012-04-28T22:46:40Z</dcterms:created>
  <dcterms:modified xsi:type="dcterms:W3CDTF">2012-05-10T02:01:59Z</dcterms:modified>
</cp:coreProperties>
</file>